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2E3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84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Lens bend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3046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defRPr/>
            </a:pPr>
            <a:r>
              <a:rPr lang="en-US" dirty="0"/>
              <a:t>Light can bend when it enters or leaves a glass block</a:t>
            </a:r>
            <a:r>
              <a:rPr lang="en-US" dirty="0" smtClean="0"/>
              <a:t>.</a:t>
            </a:r>
          </a:p>
          <a:p>
            <a:pPr lvl="0">
              <a:spcBef>
                <a:spcPts val="0"/>
              </a:spcBef>
              <a:defRPr/>
            </a:pPr>
            <a:endParaRPr lang="en-US" dirty="0" smtClean="0"/>
          </a:p>
          <a:p>
            <a:pPr lvl="0">
              <a:spcBef>
                <a:spcPts val="0"/>
              </a:spcBef>
              <a:defRPr/>
            </a:pPr>
            <a:endParaRPr lang="en-US" dirty="0"/>
          </a:p>
          <a:p>
            <a:pPr lvl="0">
              <a:spcBef>
                <a:spcPts val="0"/>
              </a:spcBef>
              <a:defRPr/>
            </a:pPr>
            <a:endParaRPr lang="en-US" dirty="0"/>
          </a:p>
          <a:p>
            <a:pPr lvl="0">
              <a:spcBef>
                <a:spcPts val="0"/>
              </a:spcBef>
              <a:defRPr/>
            </a:pPr>
            <a:endParaRPr lang="en-US" dirty="0" smtClean="0"/>
          </a:p>
          <a:p>
            <a:pPr lvl="0">
              <a:spcBef>
                <a:spcPts val="0"/>
              </a:spcBef>
              <a:defRPr/>
            </a:pPr>
            <a:endParaRPr lang="en-US" dirty="0"/>
          </a:p>
          <a:p>
            <a:pPr lvl="0">
              <a:spcBef>
                <a:spcPts val="0"/>
              </a:spcBef>
              <a:defRPr/>
            </a:pPr>
            <a:r>
              <a:rPr lang="en-US" dirty="0" smtClean="0"/>
              <a:t>A lens is a specially shaped glass block.</a:t>
            </a:r>
          </a:p>
          <a:p>
            <a:pPr lvl="0">
              <a:spcBef>
                <a:spcPts val="0"/>
              </a:spcBef>
              <a:defRPr/>
            </a:pPr>
            <a:r>
              <a:rPr lang="en-US" dirty="0" smtClean="0"/>
              <a:t>Most lenses are circular. </a:t>
            </a:r>
          </a:p>
          <a:p>
            <a:pPr lvl="0">
              <a:spcBef>
                <a:spcPts val="0"/>
              </a:spcBef>
              <a:defRPr/>
            </a:pPr>
            <a:r>
              <a:rPr lang="en-US" dirty="0" smtClean="0"/>
              <a:t>The flat version of each lens shows its shape more clearly.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00905" y="1141373"/>
            <a:ext cx="4349078" cy="1188000"/>
            <a:chOff x="2588389" y="1141373"/>
            <a:chExt cx="4349078" cy="11880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179603" y="2033042"/>
              <a:ext cx="1757864" cy="146953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2588389" y="1141373"/>
              <a:ext cx="2430787" cy="1188000"/>
              <a:chOff x="2528003" y="1972880"/>
              <a:chExt cx="2430787" cy="1188000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4346790" y="1972880"/>
                <a:ext cx="612000" cy="1188000"/>
              </a:xfrm>
              <a:prstGeom prst="triangle">
                <a:avLst>
                  <a:gd name="adj" fmla="val 44171"/>
                </a:avLst>
              </a:prstGeom>
              <a:solidFill>
                <a:srgbClr val="C6E2E3"/>
              </a:solidFill>
              <a:ln>
                <a:noFill/>
              </a:ln>
              <a:scene3d>
                <a:camera prst="orthographicFront">
                  <a:rot lat="18000000" lon="18000000" rev="3600000"/>
                </a:camera>
                <a:lightRig rig="threePt" dir="t"/>
              </a:scene3d>
              <a:sp3d extrusionH="533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V="1">
                <a:off x="2528003" y="2828586"/>
                <a:ext cx="1942042" cy="218880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6938" y="3195374"/>
            <a:ext cx="1509039" cy="1893600"/>
            <a:chOff x="4687396" y="3750425"/>
            <a:chExt cx="1509039" cy="1893678"/>
          </a:xfrm>
          <a:scene3d>
            <a:camera prst="orthographicFront">
              <a:rot lat="18000000" lon="18240000" rev="3600000"/>
            </a:camera>
            <a:lightRig rig="threePt" dir="t"/>
          </a:scene3d>
        </p:grpSpPr>
        <p:sp>
          <p:nvSpPr>
            <p:cNvPr id="17" name="Arc 16"/>
            <p:cNvSpPr/>
            <p:nvPr/>
          </p:nvSpPr>
          <p:spPr>
            <a:xfrm>
              <a:off x="4687396" y="3750425"/>
              <a:ext cx="1204316" cy="1893678"/>
            </a:xfrm>
            <a:prstGeom prst="arc">
              <a:avLst>
                <a:gd name="adj1" fmla="val 16755679"/>
                <a:gd name="adj2" fmla="val 4846220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c 18"/>
            <p:cNvSpPr/>
            <p:nvPr/>
          </p:nvSpPr>
          <p:spPr>
            <a:xfrm flipH="1">
              <a:off x="4992119" y="3750425"/>
              <a:ext cx="1204316" cy="1893678"/>
            </a:xfrm>
            <a:prstGeom prst="arc">
              <a:avLst>
                <a:gd name="adj1" fmla="val 16775136"/>
                <a:gd name="adj2" fmla="val 4843727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107407" y="3180974"/>
            <a:ext cx="777431" cy="1908000"/>
            <a:chOff x="4560963" y="3752671"/>
            <a:chExt cx="777431" cy="1800000"/>
          </a:xfrm>
          <a:scene3d>
            <a:camera prst="orthographicFront">
              <a:rot lat="18000000" lon="18240000" rev="3600000"/>
            </a:camera>
            <a:lightRig rig="threePt" dir="t"/>
          </a:scene3d>
        </p:grpSpPr>
        <p:sp>
          <p:nvSpPr>
            <p:cNvPr id="27" name="Arc 26"/>
            <p:cNvSpPr/>
            <p:nvPr/>
          </p:nvSpPr>
          <p:spPr>
            <a:xfrm>
              <a:off x="4560963" y="3752671"/>
              <a:ext cx="504000" cy="1800000"/>
            </a:xfrm>
            <a:prstGeom prst="arc">
              <a:avLst>
                <a:gd name="adj1" fmla="val 16755679"/>
                <a:gd name="adj2" fmla="val 4846220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Arc 27"/>
            <p:cNvSpPr/>
            <p:nvPr/>
          </p:nvSpPr>
          <p:spPr>
            <a:xfrm flipH="1">
              <a:off x="4834394" y="3752671"/>
              <a:ext cx="504000" cy="1800000"/>
            </a:xfrm>
            <a:prstGeom prst="arc">
              <a:avLst>
                <a:gd name="adj1" fmla="val 16775136"/>
                <a:gd name="adj2" fmla="val 4843727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Flowchart: Connector 23"/>
          <p:cNvSpPr/>
          <p:nvPr/>
        </p:nvSpPr>
        <p:spPr>
          <a:xfrm>
            <a:off x="3302312" y="3909764"/>
            <a:ext cx="1440000" cy="1440000"/>
          </a:xfrm>
          <a:prstGeom prst="flowChartConnector">
            <a:avLst/>
          </a:prstGeom>
          <a:solidFill>
            <a:srgbClr val="C6E2E3"/>
          </a:solidFill>
          <a:ln>
            <a:noFill/>
          </a:ln>
          <a:scene3d>
            <a:camera prst="orthographicFront">
              <a:rot lat="18600000" lon="12600000" rev="3600000"/>
            </a:camera>
            <a:lightRig rig="threePt" dir="t"/>
          </a:scene3d>
          <a:sp3d extrusionH="50800">
            <a:bevelT w="711200" h="254000"/>
            <a:bevelB w="7112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/>
          <p:cNvSpPr/>
          <p:nvPr/>
        </p:nvSpPr>
        <p:spPr>
          <a:xfrm>
            <a:off x="6109066" y="3909764"/>
            <a:ext cx="1440000" cy="1440000"/>
          </a:xfrm>
          <a:prstGeom prst="flowChartConnector">
            <a:avLst/>
          </a:prstGeom>
          <a:solidFill>
            <a:srgbClr val="C6E2E3"/>
          </a:solidFill>
          <a:ln>
            <a:noFill/>
          </a:ln>
          <a:scene3d>
            <a:camera prst="orthographicFront">
              <a:rot lat="18600000" lon="12600000" rev="3600000"/>
            </a:camera>
            <a:lightRig rig="threePt" dir="t"/>
          </a:scene3d>
          <a:sp3d extrusionH="50800">
            <a:bevelT w="711200" h="190500"/>
            <a:bevelB w="7112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45638"/>
            <a:ext cx="9144000" cy="6212362"/>
          </a:xfrm>
          <a:prstGeom prst="rec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34" name="Text Placeholder 16"/>
          <p:cNvSpPr txBox="1">
            <a:spLocks/>
          </p:cNvSpPr>
          <p:nvPr/>
        </p:nvSpPr>
        <p:spPr>
          <a:xfrm>
            <a:off x="457200" y="863126"/>
            <a:ext cx="8285163" cy="417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defRPr/>
            </a:pPr>
            <a:r>
              <a:rPr lang="en-US" b="1" dirty="0" smtClean="0"/>
              <a:t>a. </a:t>
            </a:r>
            <a:r>
              <a:rPr lang="en-US" dirty="0" smtClean="0"/>
              <a:t>Which lens do you think bends light the most?</a:t>
            </a:r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 smtClean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 smtClean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 smtClean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/>
          </a:p>
          <a:p>
            <a:pPr marL="342900" lvl="0" indent="-342900">
              <a:spcBef>
                <a:spcPts val="0"/>
              </a:spcBef>
              <a:buAutoNum type="alphaLcPeriod"/>
              <a:defRPr/>
            </a:pPr>
            <a:endParaRPr lang="en-US" dirty="0" smtClean="0"/>
          </a:p>
          <a:p>
            <a:pPr lvl="0">
              <a:spcBef>
                <a:spcPts val="0"/>
              </a:spcBef>
              <a:defRPr/>
            </a:pPr>
            <a:endParaRPr lang="en-US" b="1" dirty="0" smtClean="0"/>
          </a:p>
          <a:p>
            <a:pPr lvl="0">
              <a:spcBef>
                <a:spcPts val="0"/>
              </a:spcBef>
              <a:defRPr/>
            </a:pPr>
            <a:r>
              <a:rPr lang="en-US" b="1" dirty="0" smtClean="0"/>
              <a:t>	  A			     B			</a:t>
            </a:r>
            <a:r>
              <a:rPr lang="en-US" b="1" dirty="0"/>
              <a:t> </a:t>
            </a:r>
            <a:r>
              <a:rPr lang="en-US" b="1" dirty="0" smtClean="0"/>
              <a:t>    C</a:t>
            </a:r>
          </a:p>
          <a:p>
            <a:pPr lvl="0">
              <a:spcBef>
                <a:spcPts val="0"/>
              </a:spcBef>
              <a:defRPr/>
            </a:pPr>
            <a:endParaRPr lang="en-US" dirty="0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Lens bend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66975" y="1498327"/>
            <a:ext cx="1509039" cy="1893600"/>
            <a:chOff x="4687396" y="3750425"/>
            <a:chExt cx="1509039" cy="1893678"/>
          </a:xfrm>
          <a:scene3d>
            <a:camera prst="orthographicFront">
              <a:rot lat="18000000" lon="18240000" rev="3600000"/>
            </a:camera>
            <a:lightRig rig="threePt" dir="t"/>
          </a:scene3d>
        </p:grpSpPr>
        <p:sp>
          <p:nvSpPr>
            <p:cNvPr id="17" name="Arc 16"/>
            <p:cNvSpPr/>
            <p:nvPr/>
          </p:nvSpPr>
          <p:spPr>
            <a:xfrm>
              <a:off x="4687396" y="3750425"/>
              <a:ext cx="1204316" cy="1893678"/>
            </a:xfrm>
            <a:prstGeom prst="arc">
              <a:avLst>
                <a:gd name="adj1" fmla="val 16755679"/>
                <a:gd name="adj2" fmla="val 4846220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c 18"/>
            <p:cNvSpPr/>
            <p:nvPr/>
          </p:nvSpPr>
          <p:spPr>
            <a:xfrm flipH="1">
              <a:off x="4992119" y="3750425"/>
              <a:ext cx="1204316" cy="1893678"/>
            </a:xfrm>
            <a:prstGeom prst="arc">
              <a:avLst>
                <a:gd name="adj1" fmla="val 16775136"/>
                <a:gd name="adj2" fmla="val 4843727"/>
              </a:avLst>
            </a:prstGeom>
            <a:solidFill>
              <a:srgbClr val="C6E2E3"/>
            </a:solidFill>
            <a:ln>
              <a:noFill/>
            </a:ln>
            <a:sp3d extrusionH="1016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Flowchart: Connector 23"/>
          <p:cNvSpPr/>
          <p:nvPr/>
        </p:nvSpPr>
        <p:spPr>
          <a:xfrm>
            <a:off x="1773722" y="2170694"/>
            <a:ext cx="1440000" cy="1440000"/>
          </a:xfrm>
          <a:prstGeom prst="flowChartConnector">
            <a:avLst/>
          </a:prstGeom>
          <a:solidFill>
            <a:srgbClr val="C6E2E3"/>
          </a:solidFill>
          <a:ln>
            <a:noFill/>
          </a:ln>
          <a:scene3d>
            <a:camera prst="orthographicFront">
              <a:rot lat="18600000" lon="12600000" rev="3600000"/>
            </a:camera>
            <a:lightRig rig="threePt" dir="t"/>
          </a:scene3d>
          <a:sp3d extrusionH="50800">
            <a:bevelT w="711200" h="254000"/>
            <a:bevelB w="7112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3688137" y="1504288"/>
            <a:ext cx="2232590" cy="2122792"/>
            <a:chOff x="3981325" y="1504288"/>
            <a:chExt cx="2232590" cy="2122792"/>
          </a:xfrm>
        </p:grpSpPr>
        <p:grpSp>
          <p:nvGrpSpPr>
            <p:cNvPr id="25" name="Group 24"/>
            <p:cNvGrpSpPr/>
            <p:nvPr/>
          </p:nvGrpSpPr>
          <p:grpSpPr>
            <a:xfrm>
              <a:off x="3981325" y="1504288"/>
              <a:ext cx="777431" cy="1908000"/>
              <a:chOff x="4560963" y="3752671"/>
              <a:chExt cx="777431" cy="1800000"/>
            </a:xfrm>
            <a:scene3d>
              <a:camera prst="orthographicFront">
                <a:rot lat="18000000" lon="18240000" rev="3600000"/>
              </a:camera>
              <a:lightRig rig="threePt" dir="t"/>
            </a:scene3d>
          </p:grpSpPr>
          <p:sp>
            <p:nvSpPr>
              <p:cNvPr id="27" name="Arc 26"/>
              <p:cNvSpPr/>
              <p:nvPr/>
            </p:nvSpPr>
            <p:spPr>
              <a:xfrm>
                <a:off x="4560963" y="3752671"/>
                <a:ext cx="504000" cy="1800000"/>
              </a:xfrm>
              <a:prstGeom prst="arc">
                <a:avLst>
                  <a:gd name="adj1" fmla="val 16755679"/>
                  <a:gd name="adj2" fmla="val 4846220"/>
                </a:avLst>
              </a:prstGeom>
              <a:solidFill>
                <a:srgbClr val="C6E2E3"/>
              </a:solidFill>
              <a:ln>
                <a:noFill/>
              </a:ln>
              <a:sp3d extrusionH="1016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Arc 27"/>
              <p:cNvSpPr/>
              <p:nvPr/>
            </p:nvSpPr>
            <p:spPr>
              <a:xfrm flipH="1">
                <a:off x="4834394" y="3752671"/>
                <a:ext cx="504000" cy="1800000"/>
              </a:xfrm>
              <a:prstGeom prst="arc">
                <a:avLst>
                  <a:gd name="adj1" fmla="val 16775136"/>
                  <a:gd name="adj2" fmla="val 4843727"/>
                </a:avLst>
              </a:prstGeom>
              <a:solidFill>
                <a:srgbClr val="C6E2E3"/>
              </a:solidFill>
              <a:ln>
                <a:noFill/>
              </a:ln>
              <a:sp3d extrusionH="1016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Flowchart: Connector 28"/>
            <p:cNvSpPr/>
            <p:nvPr/>
          </p:nvSpPr>
          <p:spPr>
            <a:xfrm>
              <a:off x="4773915" y="2187080"/>
              <a:ext cx="1440000" cy="1440000"/>
            </a:xfrm>
            <a:prstGeom prst="flowChartConnector">
              <a:avLst/>
            </a:prstGeom>
            <a:solidFill>
              <a:srgbClr val="C6E2E3"/>
            </a:solidFill>
            <a:ln>
              <a:noFill/>
            </a:ln>
            <a:scene3d>
              <a:camera prst="orthographicFront">
                <a:rot lat="18600000" lon="12600000" rev="3600000"/>
              </a:camera>
              <a:lightRig rig="threePt" dir="t"/>
            </a:scene3d>
            <a:sp3d extrusionH="50800">
              <a:bevelT w="711200" h="190500"/>
              <a:bevelB w="71120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Flowchart: Connector 17"/>
          <p:cNvSpPr/>
          <p:nvPr/>
        </p:nvSpPr>
        <p:spPr>
          <a:xfrm>
            <a:off x="7344000" y="1827080"/>
            <a:ext cx="1800000" cy="1800000"/>
          </a:xfrm>
          <a:prstGeom prst="flowChartConnector">
            <a:avLst/>
          </a:prstGeom>
          <a:solidFill>
            <a:srgbClr val="C6E2E3"/>
          </a:solidFill>
          <a:ln>
            <a:noFill/>
          </a:ln>
          <a:scene3d>
            <a:camera prst="orthographicFront">
              <a:rot lat="18600000" lon="12600000" rev="3600000"/>
            </a:camera>
            <a:lightRig rig="threePt" dir="t"/>
          </a:scene3d>
          <a:sp3d extrusionH="50800">
            <a:bevelT w="711200" h="190500"/>
            <a:bevelB w="7112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/>
          <p:cNvGrpSpPr>
            <a:grpSpLocks noChangeAspect="1"/>
          </p:cNvGrpSpPr>
          <p:nvPr/>
        </p:nvGrpSpPr>
        <p:grpSpPr>
          <a:xfrm>
            <a:off x="6365236" y="836922"/>
            <a:ext cx="1058728" cy="2629088"/>
            <a:chOff x="4569431" y="3751229"/>
            <a:chExt cx="768963" cy="1801441"/>
          </a:xfrm>
          <a:scene3d>
            <a:camera prst="orthographicFront">
              <a:rot lat="18000000" lon="18240000" rev="3600000"/>
            </a:camera>
            <a:lightRig rig="threePt" dir="t"/>
          </a:scene3d>
        </p:grpSpPr>
        <p:sp>
          <p:nvSpPr>
            <p:cNvPr id="32" name="Arc 31"/>
            <p:cNvSpPr/>
            <p:nvPr/>
          </p:nvSpPr>
          <p:spPr>
            <a:xfrm>
              <a:off x="4569431" y="3751229"/>
              <a:ext cx="504000" cy="1800000"/>
            </a:xfrm>
            <a:prstGeom prst="arc">
              <a:avLst>
                <a:gd name="adj1" fmla="val 16755679"/>
                <a:gd name="adj2" fmla="val 4846220"/>
              </a:avLst>
            </a:prstGeom>
            <a:solidFill>
              <a:srgbClr val="C6E2E3"/>
            </a:solidFill>
            <a:ln>
              <a:noFill/>
            </a:ln>
            <a:sp3d extrusionH="1270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Arc 32"/>
            <p:cNvSpPr/>
            <p:nvPr/>
          </p:nvSpPr>
          <p:spPr>
            <a:xfrm flipH="1">
              <a:off x="4834394" y="3752670"/>
              <a:ext cx="504000" cy="1800000"/>
            </a:xfrm>
            <a:prstGeom prst="arc">
              <a:avLst>
                <a:gd name="adj1" fmla="val 16755941"/>
                <a:gd name="adj2" fmla="val 4843727"/>
              </a:avLst>
            </a:prstGeom>
            <a:solidFill>
              <a:srgbClr val="C6E2E3"/>
            </a:solidFill>
            <a:ln>
              <a:noFill/>
            </a:ln>
            <a:sp3d extrusionH="1270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170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Lens bend</a:t>
            </a:r>
            <a:endParaRPr lang="en-GB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b="1" dirty="0">
                <a:solidFill>
                  <a:srgbClr val="1F497D">
                    <a:lumMod val="50000"/>
                  </a:srgbClr>
                </a:solidFill>
              </a:rPr>
              <a:t>b. 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Why do you think this lens bends light the most?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takes longer to move through the lens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More light can pass through the lens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hits the lens at bigger angles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more lens to interact with the light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30" y="1107237"/>
            <a:ext cx="8547333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8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76</TotalTime>
  <Words>106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8</cp:revision>
  <dcterms:created xsi:type="dcterms:W3CDTF">2019-04-03T09:12:47Z</dcterms:created>
  <dcterms:modified xsi:type="dcterms:W3CDTF">2019-04-03T10:29:32Z</dcterms:modified>
</cp:coreProperties>
</file>